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6" r:id="rId10"/>
    <p:sldId id="263" r:id="rId11"/>
    <p:sldId id="265" r:id="rId12"/>
    <p:sldId id="268" r:id="rId13"/>
    <p:sldId id="269" r:id="rId14"/>
    <p:sldId id="270" r:id="rId15"/>
    <p:sldId id="274" r:id="rId16"/>
    <p:sldId id="273" r:id="rId17"/>
    <p:sldId id="271" r:id="rId18"/>
    <p:sldId id="272" r:id="rId19"/>
    <p:sldId id="275" r:id="rId20"/>
    <p:sldId id="276" r:id="rId21"/>
    <p:sldId id="288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0" r:id="rId34"/>
    <p:sldId id="291" r:id="rId35"/>
    <p:sldId id="292" r:id="rId36"/>
    <p:sldId id="294" r:id="rId37"/>
    <p:sldId id="295" r:id="rId38"/>
    <p:sldId id="293" r:id="rId39"/>
    <p:sldId id="289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2533B-5729-4CDB-9005-514D8F2ACF3E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C5F43-395E-4A48-9F84-02D2A93CB0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70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C5F43-395E-4A48-9F84-02D2A93CB0B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91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C5F43-395E-4A48-9F84-02D2A93CB0B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455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C5F43-395E-4A48-9F84-02D2A93CB0B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366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C5F43-395E-4A48-9F84-02D2A93CB0B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190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C5F43-395E-4A48-9F84-02D2A93CB0B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528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C5F43-395E-4A48-9F84-02D2A93CB0B1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15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C5F43-395E-4A48-9F84-02D2A93CB0B1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877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C5F43-395E-4A48-9F84-02D2A93CB0B1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838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C5F43-395E-4A48-9F84-02D2A93CB0B1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682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F0BD-BB76-48C5-B007-DF77954191B3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34EB-55D0-4E8E-9A61-C0C0F6013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513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F0BD-BB76-48C5-B007-DF77954191B3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34EB-55D0-4E8E-9A61-C0C0F6013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720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F0BD-BB76-48C5-B007-DF77954191B3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34EB-55D0-4E8E-9A61-C0C0F601397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171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F0BD-BB76-48C5-B007-DF77954191B3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34EB-55D0-4E8E-9A61-C0C0F6013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045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F0BD-BB76-48C5-B007-DF77954191B3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34EB-55D0-4E8E-9A61-C0C0F601397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7543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F0BD-BB76-48C5-B007-DF77954191B3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34EB-55D0-4E8E-9A61-C0C0F6013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139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F0BD-BB76-48C5-B007-DF77954191B3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34EB-55D0-4E8E-9A61-C0C0F6013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648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F0BD-BB76-48C5-B007-DF77954191B3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34EB-55D0-4E8E-9A61-C0C0F6013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486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F0BD-BB76-48C5-B007-DF77954191B3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34EB-55D0-4E8E-9A61-C0C0F6013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775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F0BD-BB76-48C5-B007-DF77954191B3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34EB-55D0-4E8E-9A61-C0C0F6013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370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F0BD-BB76-48C5-B007-DF77954191B3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34EB-55D0-4E8E-9A61-C0C0F6013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246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F0BD-BB76-48C5-B007-DF77954191B3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34EB-55D0-4E8E-9A61-C0C0F6013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964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F0BD-BB76-48C5-B007-DF77954191B3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34EB-55D0-4E8E-9A61-C0C0F6013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37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F0BD-BB76-48C5-B007-DF77954191B3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34EB-55D0-4E8E-9A61-C0C0F6013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115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F0BD-BB76-48C5-B007-DF77954191B3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34EB-55D0-4E8E-9A61-C0C0F6013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10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F0BD-BB76-48C5-B007-DF77954191B3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234EB-55D0-4E8E-9A61-C0C0F6013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090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BF0BD-BB76-48C5-B007-DF77954191B3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CA234EB-55D0-4E8E-9A61-C0C0F60139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32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4487" y="457199"/>
            <a:ext cx="7905749" cy="86677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Метаморфозы побега.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2729" y="2350621"/>
            <a:ext cx="8194145" cy="2735729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лекции</a:t>
            </a:r>
          </a:p>
          <a:p>
            <a:pPr marL="457200" indent="-457200" algn="l">
              <a:buAutoNum type="arabicPeriod"/>
            </a:pPr>
            <a:r>
              <a:rPr lang="ru-RU" sz="3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Подземные видоизменения побега.</a:t>
            </a:r>
          </a:p>
          <a:p>
            <a:pPr marL="457200" indent="-457200" algn="l">
              <a:buAutoNum type="arabicPeriod"/>
            </a:pPr>
            <a:r>
              <a:rPr lang="ru-RU" sz="3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Надземные видоизменения побега.</a:t>
            </a:r>
          </a:p>
          <a:p>
            <a:pPr marL="457200" indent="-457200">
              <a:buAutoNum type="arabicPeriod"/>
            </a:pPr>
            <a:endParaRPr lang="ru-RU" sz="3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086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421" y="989014"/>
            <a:ext cx="6637867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4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Клубень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видоизмененный побег, который включает несколько междоузлий, сильно разрастается и накапливает запасные вещества. </a:t>
            </a:r>
          </a:p>
        </p:txBody>
      </p:sp>
      <p:pic>
        <p:nvPicPr>
          <p:cNvPr id="6" name="Picture 2" descr="http://edufuture.biz/images/4/43/1.08-6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5" t="11295" r="3530" b="16193"/>
          <a:stretch/>
        </p:blipFill>
        <p:spPr bwMode="auto">
          <a:xfrm>
            <a:off x="7329489" y="3358025"/>
            <a:ext cx="4862512" cy="326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fs00.infourok.ru/images/doc/263/268010/640/img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2" t="26111" b="18889"/>
          <a:stretch/>
        </p:blipFill>
        <p:spPr bwMode="auto">
          <a:xfrm>
            <a:off x="6643543" y="457200"/>
            <a:ext cx="5548457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522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img35.olx.ua/images_slandocomua/107829423_1_261x203_batat-sladkiy-kartofel-mariupo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4" r="17177"/>
          <a:stretch/>
        </p:blipFill>
        <p:spPr bwMode="auto">
          <a:xfrm>
            <a:off x="3347825" y="1518305"/>
            <a:ext cx="4524129" cy="373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kartofel.sagau.ru/images/kartofel_images_2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7" r="15223" b="5405"/>
          <a:stretch/>
        </p:blipFill>
        <p:spPr bwMode="auto">
          <a:xfrm>
            <a:off x="8301970" y="1506984"/>
            <a:ext cx="3647143" cy="373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633" y="377825"/>
            <a:ext cx="740343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Примеры </a:t>
            </a:r>
            <a:r>
              <a:rPr lang="ru-RU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растений, образующих </a:t>
            </a:r>
            <a:r>
              <a:rPr lang="ru-RU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клубни:</a:t>
            </a:r>
            <a:endParaRPr lang="ru-RU" sz="3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132" name="Picture 12" descr="http://ukrapk.com/abton/spaw2/uploads/images/adw/89039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55" y="1518305"/>
            <a:ext cx="2668454" cy="372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8519" y="5512876"/>
            <a:ext cx="118110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Батат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1985" y="5512876"/>
            <a:ext cx="230319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Топинамбур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201150" y="5512876"/>
            <a:ext cx="205684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Картофель</a:t>
            </a:r>
          </a:p>
        </p:txBody>
      </p:sp>
    </p:spTree>
    <p:extLst>
      <p:ext uri="{BB962C8B-B14F-4D97-AF65-F5344CB8AC3E}">
        <p14:creationId xmlns:p14="http://schemas.microsoft.com/office/powerpoint/2010/main" val="2253666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996" y="717552"/>
            <a:ext cx="6637867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40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Луковица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видоизмененный побег с коротким уплощенным стеблем – донцем, и мясистыми сближенными чешуевидными листьями, запасающими воду и питательные вещества (преимущественно сахара). </a:t>
            </a:r>
          </a:p>
        </p:txBody>
      </p:sp>
      <p:pic>
        <p:nvPicPr>
          <p:cNvPr id="9218" name="Picture 2" descr="http://u9086.mass.hc.ru/%D0%91%D0%B8%D0%BE%D0%BB%D0%BE%D0%B3%D0%B8%D1%8F_6_%D0%BA%D0%BB_%D0%9F%D0%B0%D1%81%D0%B5%D1%87%D0%BD%D0%B8%D0%BA/27.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" t="8081" r="44119" b="16919"/>
          <a:stretch/>
        </p:blipFill>
        <p:spPr bwMode="auto">
          <a:xfrm>
            <a:off x="7343775" y="271462"/>
            <a:ext cx="4186236" cy="276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u9086.mass.hc.ru/%D0%91%D0%B8%D0%BE%D0%BB%D0%BE%D0%B3%D0%B8%D1%8F_6_%D0%BA%D0%BB_%D0%9F%D0%B0%D1%81%D0%B5%D1%87%D0%BD%D0%B8%D0%BA/27.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3" t="6944" r="2053" b="15783"/>
          <a:stretch/>
        </p:blipFill>
        <p:spPr bwMode="auto">
          <a:xfrm>
            <a:off x="7343775" y="3185950"/>
            <a:ext cx="4186235" cy="342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137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8512" y="302359"/>
            <a:ext cx="721518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Снаружи луковица покрыта видоизмененными чешуевидными листьями, выполняющими защитную функцию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Чешуи могут располагаться: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черепитчато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низкие, соприкасаются только краями или лишь слегка прикрывают рядом расположенные (лилия);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концентрически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каждая чешуя, срастаясь краями, полностью охватывает последующую, в результате чего чешуи вложены одна в другую (лук репчатый);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полуконцентрически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чешуи, охватывая наполовину или более последующую, не срастаются своими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краями (пролеска).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www.ietf.org/blog/wp-content/uploads/2015/09/Red_onion_cu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5" r="6088" b="6915"/>
          <a:stretch/>
        </p:blipFill>
        <p:spPr bwMode="auto">
          <a:xfrm>
            <a:off x="7572376" y="1375900"/>
            <a:ext cx="1943100" cy="353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yablochkini.ru/wp-content/uploads/2012/02/%D0%BB%D1%83%D0%BA%D0%BE%D0%B2%D0%B8%D1%86%D0%B0-%D0%BB%D0%B8%D0%BB%D0%B8%D0%B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059" y="0"/>
            <a:ext cx="2533578" cy="287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decorf.ru/wp-content/uploads/2013/07/8320-1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6" r="14238"/>
          <a:stretch/>
        </p:blipFill>
        <p:spPr bwMode="auto">
          <a:xfrm>
            <a:off x="9952833" y="3086331"/>
            <a:ext cx="1491456" cy="365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370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4" y="301019"/>
            <a:ext cx="610076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в рост трогаются две или несколько почек, луковица ветвится, образуя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луковицы-детки (тюльпан, нарцисс).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://chesnok.sagau.ru/images/chesnok_images_8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9" t="10926" r="8721"/>
          <a:stretch/>
        </p:blipFill>
        <p:spPr bwMode="auto">
          <a:xfrm>
            <a:off x="7410449" y="2011767"/>
            <a:ext cx="3400426" cy="484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62712" y="301019"/>
            <a:ext cx="5295901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сложных луковиц в пазухе каждой чешуи формируется несколько луковиц – деток-зубков (чеснок). </a:t>
            </a:r>
            <a:endParaRPr lang="ru-RU" sz="24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4" descr="http://sait-pro-dachu.ru/wp-content/uploads/2014/10/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12" b="13351"/>
          <a:stretch/>
        </p:blipFill>
        <p:spPr bwMode="auto">
          <a:xfrm>
            <a:off x="841377" y="2005876"/>
            <a:ext cx="4716462" cy="462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619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499" y="499660"/>
            <a:ext cx="603885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Клубнелуковица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это видоизмененная луковица с разросшимся донцем, образующим клубень, покрытый основаниями зеленых листьев. Зеленые листья высыхают и образуют пленчатые чешуи. Клубнелуковица внешне напоминает луковицу, но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накапливает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питательные вещества в разросшемся мясистом стебле, подобно клубню. Чешуевидные сухие листья выполняют функцию защиты.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 descr="Клубнелуковица гладиолуса с деткам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499660"/>
            <a:ext cx="5157788" cy="43259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357938" y="4919008"/>
            <a:ext cx="5929313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 Молодая (новая) клубнелуковица. 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2.Материнская клубнелуковица.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Корневая система материнской клубнелуковицы. 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Детки (клубнепочки).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 Побег детки (клубнепочки).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6. Корневая система замещающей клубнелуковицы.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71455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452562" y="5903023"/>
            <a:ext cx="146867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афран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663" y="366624"/>
            <a:ext cx="917155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Примеры растений </a:t>
            </a:r>
            <a:r>
              <a:rPr lang="ru-RU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образующих </a:t>
            </a:r>
            <a:r>
              <a:rPr lang="ru-RU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клубнелуковицы:</a:t>
            </a:r>
            <a:endParaRPr lang="ru-RU" sz="3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59961" y="5903023"/>
            <a:ext cx="239418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езвременник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69450" y="5903023"/>
            <a:ext cx="214521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ладиолус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://dachadecor.ru/images2/sdfghjkkjh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8" t="4699" r="22150"/>
          <a:stretch/>
        </p:blipFill>
        <p:spPr bwMode="auto">
          <a:xfrm>
            <a:off x="320663" y="1353800"/>
            <a:ext cx="3386137" cy="417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ahaba.ru/userimages/647848-800-6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2" t="3867" r="-804" b="-250"/>
          <a:stretch/>
        </p:blipFill>
        <p:spPr bwMode="auto">
          <a:xfrm>
            <a:off x="4854170" y="1401566"/>
            <a:ext cx="3215513" cy="409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pskovmir.edapskov.ru/pic/196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9" t="-1500" r="26741" b="1500"/>
          <a:stretch/>
        </p:blipFill>
        <p:spPr bwMode="auto">
          <a:xfrm>
            <a:off x="9217053" y="1434360"/>
            <a:ext cx="1873702" cy="402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675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362" y="956860"/>
            <a:ext cx="565308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Каудекс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sz="3200" dirty="0"/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стеблекорень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образующийся у многолетних травянистых растений и полукустарников с хорошо развитым, сохраняющимся всю жизнь стержневым корнем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0215" algn="just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каудекса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запас питательных веществ и развитие большого количества почек возобновления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4" name="Picture 6" descr="http://flowerlib.ru/books/item/f00/s00/z0000007/pic/00002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1" y="0"/>
            <a:ext cx="3765550" cy="596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00700" y="5961293"/>
            <a:ext cx="659130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Схема образования </a:t>
            </a:r>
            <a:r>
              <a:rPr lang="ru-RU" sz="280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стеблекорня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у поликарпических травянистых растений.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934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3425" y="1051649"/>
            <a:ext cx="469582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Каудекс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внешне напоминает короткое толстое корневище, но отличается от него отмиранием тканей от центра к периферии. В связи с этим в центральной части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каудекса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образуется полость.</a:t>
            </a:r>
          </a:p>
          <a:p>
            <a:pPr indent="450215" algn="just"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каудекса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характерен процесс </a:t>
            </a:r>
            <a:r>
              <a:rPr lang="ru-RU" sz="28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партикуляции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естественное разделение на отдельные участки.</a:t>
            </a:r>
            <a:endParaRPr lang="ru-RU" sz="28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referatdb.ru/pars_docs/refs/22/21229/21229_html_m9f428c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2" y="542925"/>
            <a:ext cx="3333750" cy="426624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315004" y="5073134"/>
            <a:ext cx="570072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Каудекс</a:t>
            </a:r>
            <a:r>
              <a:rPr lang="ru-RU" sz="3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василька шероховатого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455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2987" y="396906"/>
            <a:ext cx="9058276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85725" lvl="8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Надземные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видоизменения побега.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074" y="1424285"/>
            <a:ext cx="111109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Суккулентность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образование растений с сочными тканями, специализированными для запаса воды. Суккулентными могут быть листья, стебель, почки.</a:t>
            </a:r>
            <a:endParaRPr lang="ru-RU" sz="24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073" y="2624614"/>
            <a:ext cx="88106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0215" algn="l"/>
              </a:tabLst>
            </a:pP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Листовые суккуленты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это растения Южной Африки, Центральной Азии, Центральной и Южной Америки – приурочены к пустыням и горным местностям. Это очитки, молодило,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каланхое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алоэ, агава.</a:t>
            </a:r>
            <a:endParaRPr lang="ru-RU" sz="2400" dirty="0" smtClean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450215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b="1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Картинки по запросу картинки суккулент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478" y="4563606"/>
            <a:ext cx="2590800" cy="2205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2" name="Picture 2" descr="http://mrsad.ru/wp-content/uploads/2015/07/07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" t="9900" r="3042" b="4668"/>
          <a:stretch/>
        </p:blipFill>
        <p:spPr bwMode="auto">
          <a:xfrm>
            <a:off x="114303" y="4584292"/>
            <a:ext cx="3592909" cy="221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adoma-nch.ru/img/molodilo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5" t="9237" r="6459" b="3889"/>
          <a:stretch/>
        </p:blipFill>
        <p:spPr bwMode="auto">
          <a:xfrm>
            <a:off x="3883426" y="4584291"/>
            <a:ext cx="2927039" cy="221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www.greensmile.ru/c/Kalanchoe_blossfeldian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7" b="2728"/>
          <a:stretch/>
        </p:blipFill>
        <p:spPr bwMode="auto">
          <a:xfrm>
            <a:off x="7001582" y="4575162"/>
            <a:ext cx="2328157" cy="219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://odomah.info/wp-content/uploads/sites/8/2015/09/al_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335" y="2511198"/>
            <a:ext cx="2617787" cy="190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311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021" y="1489076"/>
            <a:ext cx="10266892" cy="3880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Метаморфоз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(от греч.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metamórphosis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превращение) – у растений это видоизменения основных органов, связанные обычно со сменой выполняемых ими функций или условий функционирования.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4554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2" y="5219167"/>
            <a:ext cx="6910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Кочан</a:t>
            </a:r>
            <a:r>
              <a:rPr lang="ru-RU" sz="2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один из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примеров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метаморфоза почки в суккулентный орган. Листья кочана мясистые, запасают воду и питательные вещества.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1924" y="233839"/>
            <a:ext cx="111966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0215" algn="l"/>
              </a:tabLs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Стеблевые суккуленты</a:t>
            </a:r>
            <a:r>
              <a:rPr lang="ru-RU" sz="2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это растения пустынь и полупустынь, стебель которых приспособлен к запасу воды (кактусы, молочаи, солянки). </a:t>
            </a:r>
            <a:endParaRPr lang="ru-RU" sz="2400" dirty="0" smtClean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ttp://obzhora.net/uploads/posts/2012-06/1340101333_kapusta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4" t="7628" r="13917" b="15173"/>
          <a:stretch/>
        </p:blipFill>
        <p:spPr bwMode="auto">
          <a:xfrm>
            <a:off x="7089008" y="4867376"/>
            <a:ext cx="2217215" cy="190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fotodomiks.ru/photo/6d/6d024fab81bde4a5014966d5695cf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329" y="4867376"/>
            <a:ext cx="2538551" cy="190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Картинки по запросу картинки суккуленты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132" y="1416627"/>
            <a:ext cx="2371751" cy="3226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po-sovetu.com/wp-content/uploads/2014/06/cacti_indoor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4" y="1416627"/>
            <a:ext cx="5318919" cy="322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Картинки по запросу картинки суккуленты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680" y="1851681"/>
            <a:ext cx="3247390" cy="2228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3938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087" y="317451"/>
            <a:ext cx="11282363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  <a:tabLst>
                <a:tab pos="450215" algn="l"/>
              </a:tabLst>
            </a:pPr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Колючки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это приспособления, уменьшающие испарение влаги и защищающие от поедания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животными.</a:t>
            </a:r>
            <a:endParaRPr lang="ru-RU" sz="28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500" y="1342310"/>
            <a:ext cx="63502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колючки могут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видоизменяться: 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5498" y="1927085"/>
            <a:ext cx="2305439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Листья</a:t>
            </a:r>
            <a:endParaRPr lang="ru-RU" sz="4000" dirty="0"/>
          </a:p>
        </p:txBody>
      </p:sp>
      <p:pic>
        <p:nvPicPr>
          <p:cNvPr id="6146" name="Picture 2" descr="https://im3-tub-by.yandex.net/i?id=f79627b2464c9be7a49039e878aa07f2&amp;n=33&amp;h=163&amp;w=4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436" y="2937565"/>
            <a:ext cx="8810052" cy="299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423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ashsad.ua/downloads/image/9543/q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4" t="6510" r="8122" b="23177"/>
          <a:stretch/>
        </p:blipFill>
        <p:spPr bwMode="auto">
          <a:xfrm>
            <a:off x="228600" y="562888"/>
            <a:ext cx="4933535" cy="498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999331" y="5821562"/>
            <a:ext cx="180022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50215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Барбарис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62861" y="5821562"/>
            <a:ext cx="1238031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Кактус</a:t>
            </a:r>
            <a:endParaRPr lang="ru-RU" sz="2800" dirty="0"/>
          </a:p>
        </p:txBody>
      </p:sp>
      <p:pic>
        <p:nvPicPr>
          <p:cNvPr id="1028" name="Picture 4" descr="http://agroopt.biz/images/product_images/popup_images/1402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9" b="7250"/>
          <a:stretch/>
        </p:blipFill>
        <p:spPr bwMode="auto">
          <a:xfrm>
            <a:off x="5443991" y="562888"/>
            <a:ext cx="6617591" cy="498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741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8331" y="301109"/>
            <a:ext cx="586045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тдельные 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части листа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54106" y="1215509"/>
            <a:ext cx="2188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прилистники</a:t>
            </a:r>
            <a:endParaRPr lang="ru-RU" sz="2800" dirty="0"/>
          </a:p>
        </p:txBody>
      </p:sp>
      <p:pic>
        <p:nvPicPr>
          <p:cNvPr id="2050" name="Picture 2" descr="http://www.rnr.lsu.edu/plantid/species/blacklocust/images/ROBps42a_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145" y="1945243"/>
            <a:ext cx="5386538" cy="403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47526" y="6268869"/>
            <a:ext cx="255031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Акация белая</a:t>
            </a:r>
            <a:endParaRPr lang="ru-RU" sz="3200" dirty="0"/>
          </a:p>
        </p:txBody>
      </p:sp>
      <p:pic>
        <p:nvPicPr>
          <p:cNvPr id="2052" name="Picture 4" descr="https://lh6.googleusercontent.com/proxy/bATzwDtZnGjvnwo8N6har9SiEP29dJy69Vx17LgbOOEF9LmHkUFqk-o-qT73Zr6TyNe86If7iock3raEQIdQkbzzaD2do0tieftfYYVJK3OQ9ZJlXi_Y6FCgu_LODL_Mbg=s0-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49" y="1948472"/>
            <a:ext cx="3030537" cy="403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3796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0042" y="278041"/>
            <a:ext cx="2545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рахис листа </a:t>
            </a:r>
          </a:p>
        </p:txBody>
      </p:sp>
      <p:pic>
        <p:nvPicPr>
          <p:cNvPr id="3074" name="Picture 2" descr="http://s52.radikal.ru/i138/1012/92/bfe99349c02f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6"/>
          <a:stretch/>
        </p:blipFill>
        <p:spPr bwMode="auto">
          <a:xfrm>
            <a:off x="0" y="962068"/>
            <a:ext cx="3401036" cy="437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764226"/>
            <a:ext cx="402244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ингиль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серебристый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00980" y="278041"/>
            <a:ext cx="2984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черешок листа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27350" y="5764226"/>
            <a:ext cx="178606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страгал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://fr.academic.ru/pictures/frwiki/65/Astragalus_glycyphylloss_a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855" y="962068"/>
            <a:ext cx="3791248" cy="430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658482" y="278041"/>
            <a:ext cx="4593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края листовой пластинки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48186" y="6128313"/>
            <a:ext cx="441435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сот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бодяк, чертополох</a:t>
            </a:r>
          </a:p>
        </p:txBody>
      </p:sp>
      <p:pic>
        <p:nvPicPr>
          <p:cNvPr id="3078" name="Picture 6" descr="http://medgrasses.ru/img/tatarni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055" y="978704"/>
            <a:ext cx="22860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agro.basf.ru/agroportal/ru/media/productcatalogue/pests/weeds_mobile/CIRAR_Laubblatt_b_ASSz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368" y="3752638"/>
            <a:ext cx="4132093" cy="232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cdn.bolshoyvopros.ru/files/users/images/12/2f/122f0f07653bbb1c744720c1daf642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109" y="978704"/>
            <a:ext cx="1769352" cy="272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146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3978" y="258247"/>
            <a:ext cx="2777683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Стебель 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62817" y="6172259"/>
            <a:ext cx="257455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Груша лесная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380313" y="6127636"/>
            <a:ext cx="280961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Слива колючая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expert.urc.ac.ru/_otkritki_derevya/images/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115" y="1078759"/>
            <a:ext cx="3030009" cy="504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rusmedserver.ru/images/upload/Tern_koljuchij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093" y="1078759"/>
            <a:ext cx="6855941" cy="493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118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9214" y="5952262"/>
            <a:ext cx="381002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50215" algn="l"/>
              </a:tabLs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Верблюжья колючка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9713" y="286822"/>
            <a:ext cx="4037837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Побег в целом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066105" y="5881433"/>
            <a:ext cx="224151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  <a:tabLst>
                <a:tab pos="450215" algn="l"/>
              </a:tabLs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Боярышник</a:t>
            </a:r>
          </a:p>
        </p:txBody>
      </p:sp>
      <p:pic>
        <p:nvPicPr>
          <p:cNvPr id="2052" name="Picture 4" descr="http://www.syl.ru/misc/i/ai/92948/1764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32" y="1646232"/>
            <a:ext cx="5579587" cy="418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dachnoetsarstvo.ru/wp-content/uploads/2014/11/cvetki-i-plody-bojaryshnika-krovavo-krasnog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6"/>
          <a:stretch/>
        </p:blipFill>
        <p:spPr bwMode="auto">
          <a:xfrm>
            <a:off x="7202323" y="0"/>
            <a:ext cx="3969074" cy="584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770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28499"/>
            <a:ext cx="106870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Шипы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имеют меньшие размеры, чем колючки и плоскую треугольную форму. Образование шипов – результат постоянного или временного дефицита влаги и защита от поедания животными.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 descr="Картинки по запросу картинки шипы растений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6" y="2005012"/>
            <a:ext cx="5072063" cy="3709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Картинки по запросу картинки шипы розы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005012"/>
            <a:ext cx="3645217" cy="37099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209631" y="6021852"/>
            <a:ext cx="109078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73016" y="6021851"/>
            <a:ext cx="1684692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Ежевика</a:t>
            </a:r>
          </a:p>
        </p:txBody>
      </p:sp>
    </p:spTree>
    <p:extLst>
      <p:ext uri="{BB962C8B-B14F-4D97-AF65-F5344CB8AC3E}">
        <p14:creationId xmlns:p14="http://schemas.microsoft.com/office/powerpoint/2010/main" val="3168137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787" y="175736"/>
            <a:ext cx="1185749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8650"/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Филлокладодии</a:t>
            </a:r>
            <a:r>
              <a:rPr lang="ru-RU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это уплощенные боковые побеги, имеющие ограниченный рост, так как верхушечная меристема быстро дифференцируется в постоянные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ткани.</a:t>
            </a:r>
          </a:p>
          <a:p>
            <a:pPr indent="628650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Филлокладии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зеленые, плоские, короткие, внешне часто напоминают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листья. Они всегда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расположены в пазухах маленьких чешуевидных или пленчатых листьев. </a:t>
            </a:r>
          </a:p>
          <a:p>
            <a:pPr indent="628650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77324" y="6253341"/>
            <a:ext cx="136928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мела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6172" y="6253340"/>
            <a:ext cx="145584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глица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florapedia.ru/media/pic_full/1/48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43" y="2971800"/>
            <a:ext cx="4216114" cy="328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ndoor.usadbaonline.ru/get_img?ImageWidth=500&amp;ImageHeight=339&amp;ImageId=58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12727" y="3500131"/>
            <a:ext cx="3281541" cy="222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boombob.ru/img/picture/Dec/12/e02b2a0d24dc8c810f44a9d837fc43de/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892" y="2971800"/>
            <a:ext cx="4925388" cy="328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693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074" y="128499"/>
            <a:ext cx="108966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/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Кладодии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боковой побег, подвергшийся видоизменению, способный к продолжительному росту и имеющий зеленые уплощенные длинные стебли, берущие на себя функции листьев.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82023" y="5773221"/>
            <a:ext cx="482542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Шлюмбергера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декабрист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://mariflora.by/images/stories/virtuemart/product/img_3588_400x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231" y="1595485"/>
            <a:ext cx="4024310" cy="402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thoruplund.dk/uploads/images/Gallery/Schlumbergera/eliz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797" y="1666920"/>
            <a:ext cx="5123854" cy="384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14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4572" y="309560"/>
            <a:ext cx="9095316" cy="74771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Подземные 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видоизменения побега.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174" y="1831977"/>
            <a:ext cx="6100763" cy="4083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Корневище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многолетний подземный побег, выполняющий функцию запаса питательных веществ, вегетативного возобновления и размножения.</a:t>
            </a:r>
          </a:p>
          <a:p>
            <a:endParaRPr lang="ru-RU" dirty="0"/>
          </a:p>
        </p:txBody>
      </p:sp>
      <p:pic>
        <p:nvPicPr>
          <p:cNvPr id="1030" name="Picture 6" descr="http://megabook.ru/stream/mediapreview?Key=%D0%9A%D0%BE%D1%80%D0%BD%D0%B5%D0%B2%D0%B8%D1%89%D0%B5%20(%D1%81%D1%82%D1%80%D0%BE%D0%B5%D0%BD%D0%B8%D0%B5%2C%20%D1%81%D1%85%D0%B5%D0%BC%D0%B0)&amp;amp;Width=654&amp;amp;Height=6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63" y="1446215"/>
            <a:ext cx="5318125" cy="535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497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212" y="195560"/>
            <a:ext cx="96535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Филлодии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уплощенные фотосинтезирующие черешки листа. Как правило, они ориентированы ребром к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солнцу. 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8262" y="5787509"/>
            <a:ext cx="421474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Акация австралийская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68613" y="5768432"/>
            <a:ext cx="404706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Кислица бразильская</a:t>
            </a:r>
          </a:p>
        </p:txBody>
      </p:sp>
      <p:pic>
        <p:nvPicPr>
          <p:cNvPr id="5122" name="Picture 2" descr="http://vip-oboi.ucoz.ru/1/Acacia_longifo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1341" y="2066440"/>
            <a:ext cx="4169062" cy="275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1357523"/>
            <a:ext cx="5470000" cy="417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6344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363" y="517476"/>
            <a:ext cx="65817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n-US" sz="36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Усики</a:t>
            </a:r>
            <a:r>
              <a:rPr lang="ru-RU" sz="3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характерны для растений, которые не могут самостоятельно поддерживать вертикальное (ортотропное) положение и поэтому всегда образуются в пазухе листа. Неветвящаяся, прямая часть усика представляет собой первое междоузлие пазушного побега, а закручивающаяся часть соответствует листу. 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4" name="Picture 2" descr="http://vinograd.info/images/slovar/slovar/usi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5" r="16405"/>
          <a:stretch/>
        </p:blipFill>
        <p:spPr bwMode="auto">
          <a:xfrm>
            <a:off x="7143751" y="1253192"/>
            <a:ext cx="4800601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9656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50" y="266998"/>
            <a:ext cx="114442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/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представителей семейства Тыквенные (огурец, дыня) усики простые,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неветвящиеся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200" dirty="0"/>
          </a:p>
        </p:txBody>
      </p:sp>
      <p:pic>
        <p:nvPicPr>
          <p:cNvPr id="9218" name="Picture 2" descr="http://24medok.ru/wp-content/uploads/2012/02/sativus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9" y="1886418"/>
            <a:ext cx="5146777" cy="430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klub100let.ru/1d_dunja_obiknovennaja_clip_image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2" y="1886418"/>
            <a:ext cx="5426148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53401" y="6236227"/>
            <a:ext cx="151996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Огурец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809334" y="6236227"/>
            <a:ext cx="114967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Дыня</a:t>
            </a:r>
          </a:p>
        </p:txBody>
      </p:sp>
    </p:spTree>
    <p:extLst>
      <p:ext uri="{BB962C8B-B14F-4D97-AF65-F5344CB8AC3E}">
        <p14:creationId xmlns:p14="http://schemas.microsoft.com/office/powerpoint/2010/main" val="13404371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175" y="158234"/>
            <a:ext cx="100361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/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арбуза, тыквы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усики сложные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образующие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 2 до 5 ветвей.</a:t>
            </a:r>
          </a:p>
        </p:txBody>
      </p:sp>
      <p:pic>
        <p:nvPicPr>
          <p:cNvPr id="10242" name="Picture 2" descr="http://planeta2012.com.ua/images/stories/fruit/arbu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1701799"/>
            <a:ext cx="476250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3501" y="5680859"/>
            <a:ext cx="130394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Арбуз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40767" y="5680858"/>
            <a:ext cx="126008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Тыква</a:t>
            </a:r>
          </a:p>
        </p:txBody>
      </p:sp>
      <p:pic>
        <p:nvPicPr>
          <p:cNvPr id="10244" name="Picture 4" descr="http://www.chitalnya.ru/upload2/357/737074623815715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6" t="6792" r="7111" b="7305"/>
          <a:stretch/>
        </p:blipFill>
        <p:spPr bwMode="auto">
          <a:xfrm>
            <a:off x="6137594" y="1386078"/>
            <a:ext cx="4066433" cy="414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8096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963" y="190024"/>
            <a:ext cx="110918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многих лазающих растений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часть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листа или весь лист превращаются в усики. 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6237" y="5605165"/>
            <a:ext cx="215854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Диоскорея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314937" y="5605164"/>
            <a:ext cx="205960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Настурция</a:t>
            </a:r>
          </a:p>
        </p:txBody>
      </p:sp>
      <p:pic>
        <p:nvPicPr>
          <p:cNvPr id="11268" name="Picture 4" descr="http://www.botany.hawaii.edu/basch/uhnpscesu/htms/npsapln2/images/dioscore/IMG5132x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07" y="1603374"/>
            <a:ext cx="480060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blog-travushka.ru/wp-content/uploads/2016/03/1%D0%B40057%D0%B0-e14590313089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5" r="21344"/>
          <a:stretch/>
        </p:blipFill>
        <p:spPr bwMode="auto">
          <a:xfrm>
            <a:off x="5524323" y="1458722"/>
            <a:ext cx="3850217" cy="376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sad-dizayn.ru/wp-content/uploads/2014/05/nacturcia-v-sady-foto-1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23"/>
          <a:stretch/>
        </p:blipFill>
        <p:spPr bwMode="auto">
          <a:xfrm>
            <a:off x="9289222" y="1188001"/>
            <a:ext cx="2861496" cy="430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9081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787" y="238423"/>
            <a:ext cx="115395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многих представителей Бобовых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усиками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становятся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верхние части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рахиса и несколько пар листочков.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303827" y="5858944"/>
            <a:ext cx="182877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Чечевица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4147" y="5858943"/>
            <a:ext cx="294279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Горох посевной</a:t>
            </a:r>
          </a:p>
        </p:txBody>
      </p:sp>
      <p:pic>
        <p:nvPicPr>
          <p:cNvPr id="12290" name="Picture 2" descr="http://www.plantopedia.ru/upload/plantopedia/05_Floristic/Ensiclopedia/L/Lathyru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27"/>
          <a:stretch/>
        </p:blipFill>
        <p:spPr bwMode="auto">
          <a:xfrm>
            <a:off x="4300886" y="2229621"/>
            <a:ext cx="3834715" cy="313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00887" y="5845722"/>
            <a:ext cx="371043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Горошек душистый </a:t>
            </a:r>
          </a:p>
        </p:txBody>
      </p:sp>
      <p:pic>
        <p:nvPicPr>
          <p:cNvPr id="12292" name="Picture 4" descr="http://aprotek.ru/img/fokor/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9620"/>
            <a:ext cx="4182455" cy="313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poxudeem.ru/uploads/posts/2013-01/thumbs/1359459897_linse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7" b="6505"/>
          <a:stretch/>
        </p:blipFill>
        <p:spPr bwMode="auto">
          <a:xfrm>
            <a:off x="8699500" y="1976383"/>
            <a:ext cx="2692385" cy="364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5001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074" y="0"/>
            <a:ext cx="116681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n-US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en-US" sz="28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Листья </a:t>
            </a: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ловчие аппараты насекомоядных растений.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Растения, произрастающие на бедных азотом субстратах, в процессе эволюции выработали приспособления к ловле и перевариванию мелких насекомых.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 descr="Картинки по запросу росянка круглолистная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7" r="3303" b="7426"/>
          <a:stretch/>
        </p:blipFill>
        <p:spPr bwMode="auto">
          <a:xfrm>
            <a:off x="842964" y="2135137"/>
            <a:ext cx="5029200" cy="36523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75937" y="6098473"/>
            <a:ext cx="457330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Альдрованда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пузырчатая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71576" y="6098473"/>
            <a:ext cx="417197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Росянка</a:t>
            </a:r>
            <a:r>
              <a:rPr lang="ru-RU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круглолистная</a:t>
            </a:r>
          </a:p>
        </p:txBody>
      </p:sp>
      <p:pic>
        <p:nvPicPr>
          <p:cNvPr id="6" name="Рисунок 5" descr="Картинки по запросу альдрованда пузырчатая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135136"/>
            <a:ext cx="4636474" cy="36523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29583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330" y="5801797"/>
            <a:ext cx="375776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Венерина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мухоловка</a:t>
            </a:r>
          </a:p>
        </p:txBody>
      </p:sp>
      <p:pic>
        <p:nvPicPr>
          <p:cNvPr id="3" name="Рисунок 2" descr="Картинки по запросу венерина мухоловка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" r="2327" b="5915"/>
          <a:stretch/>
        </p:blipFill>
        <p:spPr bwMode="auto">
          <a:xfrm>
            <a:off x="202330" y="1665605"/>
            <a:ext cx="3955333" cy="35267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57663" y="5801797"/>
            <a:ext cx="480387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Пузырчатка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обыкновенная</a:t>
            </a:r>
          </a:p>
        </p:txBody>
      </p:sp>
      <p:pic>
        <p:nvPicPr>
          <p:cNvPr id="5" name="Рисунок 4" descr="Картинки по запросу пузырчатка обыкновенная растение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1665605"/>
            <a:ext cx="3929063" cy="35267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9271526" y="5801797"/>
            <a:ext cx="184114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Непентес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Картинки по запросу непентес фото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1665605"/>
            <a:ext cx="3096260" cy="35267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53266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2" y="214223"/>
            <a:ext cx="114157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/>
            <a:r>
              <a:rPr lang="en-US" sz="36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Х. </a:t>
            </a:r>
            <a:r>
              <a:rPr lang="ru-RU" sz="3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Плети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это распростертые по земле ползучие побеги с листьями и длинными междоузлиями, укореняющиеся (в узлах) с помощью придаточных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корней.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4044" y="6058972"/>
            <a:ext cx="229460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Ястребинка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81187" y="6060087"/>
            <a:ext cx="179626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Живучка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085203" y="6058972"/>
            <a:ext cx="179427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Лапчатка</a:t>
            </a:r>
          </a:p>
        </p:txBody>
      </p:sp>
      <p:pic>
        <p:nvPicPr>
          <p:cNvPr id="13314" name="Picture 2" descr="http://travnikya.ru/wp-content/gallery/zhivuchka/DSCN09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8" r="5104" b="5500"/>
          <a:stretch/>
        </p:blipFill>
        <p:spPr bwMode="auto">
          <a:xfrm>
            <a:off x="4071935" y="2502250"/>
            <a:ext cx="3814763" cy="302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1000listnik.ru/wp-content/uploads/2010/08/1391089114_lapchatka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6" b="4101"/>
          <a:stretch/>
        </p:blipFill>
        <p:spPr bwMode="auto">
          <a:xfrm>
            <a:off x="9081159" y="2046513"/>
            <a:ext cx="2529956" cy="388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oblepiha.com/uploads/posts/2010-06/1277164521_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2" r="12658"/>
          <a:stretch/>
        </p:blipFill>
        <p:spPr bwMode="auto">
          <a:xfrm>
            <a:off x="601183" y="2429690"/>
            <a:ext cx="2381290" cy="348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0739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gardeninginfozone.com/wp-content/uploads/2010/08/strawberry-runners-e1281102760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9" y="2100535"/>
            <a:ext cx="4975224" cy="372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grounde.ru/wp-content/uploads/2016/04/kust-klubniki-s-usami-i-rozetkam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9" y="2100536"/>
            <a:ext cx="5634613" cy="372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8614" y="203001"/>
            <a:ext cx="115728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/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Х. </a:t>
            </a:r>
            <a:r>
              <a:rPr lang="ru-RU" sz="36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Усы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похожие на плети побеги, но на них не развиваются листья, а стебли хрупкие, тонкие. Выполняют только функцию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вегетативного размножения. 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81187" y="6060087"/>
            <a:ext cx="354597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Земляника садовая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9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38112"/>
            <a:ext cx="6288577" cy="60483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корневищных растений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 descr="http://oblepiha.com/uploads/posts/2010-11/thumbs/1290667950_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6" r="22561"/>
          <a:stretch/>
        </p:blipFill>
        <p:spPr bwMode="auto">
          <a:xfrm>
            <a:off x="0" y="1203326"/>
            <a:ext cx="2672979" cy="442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bivran.ru/soobshestva-rodnogo-kraya/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4" t="7329" r="8927" b="17553"/>
          <a:stretch/>
        </p:blipFill>
        <p:spPr bwMode="auto">
          <a:xfrm>
            <a:off x="2822294" y="1057791"/>
            <a:ext cx="287178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lgy.ru/images/biology6v/pic65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61" b="15578"/>
          <a:stretch/>
        </p:blipFill>
        <p:spPr bwMode="auto">
          <a:xfrm>
            <a:off x="6288577" y="1057276"/>
            <a:ext cx="358807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edgrasses.ru/img/irisgerm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2" r="20041"/>
          <a:stretch/>
        </p:blipFill>
        <p:spPr bwMode="auto">
          <a:xfrm>
            <a:off x="9876650" y="1057276"/>
            <a:ext cx="231535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616" y="5828041"/>
            <a:ext cx="204107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апоротник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74113" y="5828041"/>
            <a:ext cx="12170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Пырей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95738" y="5828041"/>
            <a:ext cx="172835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Ландыша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41130" y="5841069"/>
            <a:ext cx="97494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Ирис</a:t>
            </a:r>
          </a:p>
        </p:txBody>
      </p:sp>
    </p:spTree>
    <p:extLst>
      <p:ext uri="{BB962C8B-B14F-4D97-AF65-F5344CB8AC3E}">
        <p14:creationId xmlns:p14="http://schemas.microsoft.com/office/powerpoint/2010/main" val="3509056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2449"/>
            <a:ext cx="5486400" cy="61912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корневищ: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4470" y="1860552"/>
            <a:ext cx="9938279" cy="388077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быстрорастущие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тонкие, крепкие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осоки, пырей ползучий);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быстрорастущие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толстые, сочные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ландыш майский, мать-и-мачеха);</a:t>
            </a:r>
          </a:p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медленнорастущие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мясистые, укороченные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(например, ирис, купена, кувшинка, кубышка).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509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70" y="466725"/>
            <a:ext cx="8809568" cy="56197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Корневища формируются двумя путями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170" y="1946277"/>
            <a:ext cx="9523941" cy="3880773"/>
          </a:xfrm>
        </p:spPr>
        <p:txBody>
          <a:bodyPr>
            <a:noAutofit/>
          </a:bodyPr>
          <a:lstStyle/>
          <a:p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Эпигеогенно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надземный побег после отмирания листьев втягивается в почву придаточными корнями (медуница, гравилат).</a:t>
            </a:r>
          </a:p>
          <a:p>
            <a:r>
              <a:rPr lang="ru-RU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Гипогеогенно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побег начинает рост под землей имея лишь чешуевидные листья, и только через некоторое время его верхушка выходит на поверхность (вороний глаз, ландыш, купена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942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3825"/>
            <a:ext cx="4980516" cy="73342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Корневища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бывают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583" y="1503364"/>
            <a:ext cx="9752541" cy="3880773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Съедобными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(канна, лотос, рогоз,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тростник);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Ядовитыми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(ирис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Лекарственными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валериана);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Злостными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сорняками (пырей, осот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полевой).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в качестве сырья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парфюмерного, ликеро-водочного, кондитерского производства (ирис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флорентийский).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69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40757" y="455539"/>
            <a:ext cx="6479768" cy="38046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Столон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представляет собой однолетний длинный подземный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побег. Этот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тонкий побег с недоразвитыми чешуевидными листьями имеет на утолщенном конце клубень или луковицу с запасом органических веществ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cs608420.vk.me/v608420645/aad/GJSzeeepZY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" r="9944" b="21783"/>
          <a:stretch/>
        </p:blipFill>
        <p:spPr bwMode="auto">
          <a:xfrm>
            <a:off x="6825521" y="431393"/>
            <a:ext cx="4995550" cy="444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26505" y="5042118"/>
            <a:ext cx="6865495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Картофель: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– клубень; 2 – столон;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–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клубнеобразование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кончике столона;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– придаточные корни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987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://fitoapteka.org/images/foto/305/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0" y="1809967"/>
            <a:ext cx="3343102" cy="379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494913" y="5903023"/>
            <a:ext cx="138396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 fontAlgn="b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Адокса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156" name="Picture 12" descr="http://cvetopedia.ru/img/rp/trientalis_europae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3" t="5176" r="5984"/>
          <a:stretch/>
        </p:blipFill>
        <p:spPr bwMode="auto">
          <a:xfrm>
            <a:off x="563034" y="1100138"/>
            <a:ext cx="2451629" cy="494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www.agroflora.ru/wp-content/uploads/2015/05/stroenie-klubnja-kartofelj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1" t="-388" r="-1552" b="388"/>
          <a:stretch/>
        </p:blipFill>
        <p:spPr bwMode="auto">
          <a:xfrm>
            <a:off x="4029074" y="1809967"/>
            <a:ext cx="3965575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0663" y="366624"/>
            <a:ext cx="771704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Примеры </a:t>
            </a:r>
            <a:r>
              <a:rPr lang="ru-RU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растений, образующих </a:t>
            </a:r>
            <a:r>
              <a:rPr lang="ru-RU" sz="3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столоны:</a:t>
            </a:r>
            <a:endParaRPr lang="ru-RU" sz="3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92464" y="5903023"/>
            <a:ext cx="183879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69451" y="5931813"/>
            <a:ext cx="214521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Седмичник</a:t>
            </a:r>
          </a:p>
        </p:txBody>
      </p:sp>
    </p:spTree>
    <p:extLst>
      <p:ext uri="{BB962C8B-B14F-4D97-AF65-F5344CB8AC3E}">
        <p14:creationId xmlns:p14="http://schemas.microsoft.com/office/powerpoint/2010/main" val="425589667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755</TotalTime>
  <Words>1021</Words>
  <Application>Microsoft Office PowerPoint</Application>
  <PresentationFormat>Широкоэкранный</PresentationFormat>
  <Paragraphs>135</Paragraphs>
  <Slides>39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7" baseType="lpstr">
      <vt:lpstr>Arial</vt:lpstr>
      <vt:lpstr>Calibri</vt:lpstr>
      <vt:lpstr>Times New Roman</vt:lpstr>
      <vt:lpstr>Trebuchet MS</vt:lpstr>
      <vt:lpstr>Verdana</vt:lpstr>
      <vt:lpstr>Wingdings</vt:lpstr>
      <vt:lpstr>Wingdings 3</vt:lpstr>
      <vt:lpstr>Грань</vt:lpstr>
      <vt:lpstr>Тема: Метаморфозы побега.</vt:lpstr>
      <vt:lpstr>Презентация PowerPoint</vt:lpstr>
      <vt:lpstr>1. Подземные видоизменения побега. </vt:lpstr>
      <vt:lpstr>Примеры корневищных растений:</vt:lpstr>
      <vt:lpstr>Классификация корневищ:</vt:lpstr>
      <vt:lpstr>Корневища формируются двумя путями:</vt:lpstr>
      <vt:lpstr>Корневища бывают: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Метаморфозы побега.</dc:title>
  <dc:creator>FEM</dc:creator>
  <cp:lastModifiedBy>user</cp:lastModifiedBy>
  <cp:revision>85</cp:revision>
  <dcterms:created xsi:type="dcterms:W3CDTF">2016-09-30T06:10:27Z</dcterms:created>
  <dcterms:modified xsi:type="dcterms:W3CDTF">2016-10-06T07:06:32Z</dcterms:modified>
</cp:coreProperties>
</file>